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mailto:fbingler@maginot.asso.fr" TargetMode="External"/><Relationship Id="rId1" Type="http://schemas.openxmlformats.org/officeDocument/2006/relationships/hyperlink" Target="mailto:henri.schwindt@sfr.fr" TargetMode="Externa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2.png"/><Relationship Id="rId5" Type="http://schemas.openxmlformats.org/officeDocument/2006/relationships/hyperlink" Target="mailto:henri.schwindt@sfr.fr" TargetMode="External"/><Relationship Id="rId10" Type="http://schemas.openxmlformats.org/officeDocument/2006/relationships/hyperlink" Target="mailto:fbingler@maginot.asso.fr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DC13C6-38C5-4ACB-B9DA-3FDCD4C87C7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60D7AC82-2D81-44A0-BAAB-9E87A6CE375A}">
      <dgm:prSet custT="1"/>
      <dgm:spPr/>
      <dgm:t>
        <a:bodyPr/>
        <a:lstStyle/>
        <a:p>
          <a:r>
            <a:rPr lang="fr-FR" sz="1800" dirty="0"/>
            <a:t>Président de la commission mémoire :</a:t>
          </a:r>
          <a:endParaRPr lang="en-US" sz="1800" dirty="0"/>
        </a:p>
      </dgm:t>
    </dgm:pt>
    <dgm:pt modelId="{7131287E-B25A-4871-AB4A-69EC708AA16A}" type="parTrans" cxnId="{7EF72155-E908-48D2-BF16-BBB60B367F9B}">
      <dgm:prSet/>
      <dgm:spPr/>
      <dgm:t>
        <a:bodyPr/>
        <a:lstStyle/>
        <a:p>
          <a:endParaRPr lang="en-US"/>
        </a:p>
      </dgm:t>
    </dgm:pt>
    <dgm:pt modelId="{41F137F6-5A26-4BFD-86AA-5A60F2D4759B}" type="sibTrans" cxnId="{7EF72155-E908-48D2-BF16-BBB60B367F9B}">
      <dgm:prSet/>
      <dgm:spPr/>
      <dgm:t>
        <a:bodyPr/>
        <a:lstStyle/>
        <a:p>
          <a:endParaRPr lang="en-US"/>
        </a:p>
      </dgm:t>
    </dgm:pt>
    <dgm:pt modelId="{6F5373D0-CBF9-42F3-A4FB-F1416FA1CE23}">
      <dgm:prSet custT="1"/>
      <dgm:spPr/>
      <dgm:t>
        <a:bodyPr/>
        <a:lstStyle/>
        <a:p>
          <a:r>
            <a:rPr lang="fr-FR" sz="1800" dirty="0"/>
            <a:t>Henri SCHWINDT : </a:t>
          </a:r>
          <a:r>
            <a:rPr lang="fr-FR" sz="1800" dirty="0">
              <a:hlinkClick xmlns:r="http://schemas.openxmlformats.org/officeDocument/2006/relationships" r:id="rId1"/>
            </a:rPr>
            <a:t>henri.schwindt@sfr.fr</a:t>
          </a:r>
          <a:endParaRPr lang="en-US" sz="1800" dirty="0"/>
        </a:p>
      </dgm:t>
    </dgm:pt>
    <dgm:pt modelId="{8FF03632-1CB0-443E-AD83-8963D39808F0}" type="parTrans" cxnId="{C9759FB9-24CA-41A1-BB1D-57EEA0EA5582}">
      <dgm:prSet/>
      <dgm:spPr/>
      <dgm:t>
        <a:bodyPr/>
        <a:lstStyle/>
        <a:p>
          <a:endParaRPr lang="en-US"/>
        </a:p>
      </dgm:t>
    </dgm:pt>
    <dgm:pt modelId="{C10432C7-ABCB-4ABF-ABDA-3B7E50769813}" type="sibTrans" cxnId="{C9759FB9-24CA-41A1-BB1D-57EEA0EA5582}">
      <dgm:prSet/>
      <dgm:spPr/>
      <dgm:t>
        <a:bodyPr/>
        <a:lstStyle/>
        <a:p>
          <a:endParaRPr lang="en-US"/>
        </a:p>
      </dgm:t>
    </dgm:pt>
    <dgm:pt modelId="{4176EBE2-25DB-4E45-AB4C-85528116116D}">
      <dgm:prSet custT="1"/>
      <dgm:spPr/>
      <dgm:t>
        <a:bodyPr/>
        <a:lstStyle/>
        <a:p>
          <a:r>
            <a:rPr lang="fr-FR" sz="1800" dirty="0"/>
            <a:t>Secrétaire de la commission mémoire:</a:t>
          </a:r>
          <a:endParaRPr lang="en-US" sz="1800" dirty="0"/>
        </a:p>
      </dgm:t>
    </dgm:pt>
    <dgm:pt modelId="{52DB62BF-334D-4FDA-B980-5C60F3F05B07}" type="parTrans" cxnId="{AB1F82F3-5852-463B-A28A-C2204126B14B}">
      <dgm:prSet/>
      <dgm:spPr/>
      <dgm:t>
        <a:bodyPr/>
        <a:lstStyle/>
        <a:p>
          <a:endParaRPr lang="en-US"/>
        </a:p>
      </dgm:t>
    </dgm:pt>
    <dgm:pt modelId="{03E0090A-8E71-48A2-BD92-C844F9E3BA5F}" type="sibTrans" cxnId="{AB1F82F3-5852-463B-A28A-C2204126B14B}">
      <dgm:prSet/>
      <dgm:spPr/>
      <dgm:t>
        <a:bodyPr/>
        <a:lstStyle/>
        <a:p>
          <a:endParaRPr lang="en-US"/>
        </a:p>
      </dgm:t>
    </dgm:pt>
    <dgm:pt modelId="{2E346EC5-2F23-4CE9-9AAD-E980F4A3345D}">
      <dgm:prSet custT="1"/>
      <dgm:spPr/>
      <dgm:t>
        <a:bodyPr/>
        <a:lstStyle/>
        <a:p>
          <a:r>
            <a:rPr lang="fr-FR" sz="1800" dirty="0"/>
            <a:t>Fabienne BINGLER : </a:t>
          </a:r>
          <a:r>
            <a:rPr lang="fr-FR" sz="1800" dirty="0">
              <a:hlinkClick xmlns:r="http://schemas.openxmlformats.org/officeDocument/2006/relationships" r:id="rId2"/>
            </a:rPr>
            <a:t>fbingler@maginot.asso.fr</a:t>
          </a:r>
          <a:endParaRPr lang="en-US" sz="1800" dirty="0"/>
        </a:p>
      </dgm:t>
    </dgm:pt>
    <dgm:pt modelId="{E00CF8D5-F86C-4F1F-8F7C-24107277B949}" type="parTrans" cxnId="{89A31A04-C2E3-4430-90B7-F651DA3C2B10}">
      <dgm:prSet/>
      <dgm:spPr/>
      <dgm:t>
        <a:bodyPr/>
        <a:lstStyle/>
        <a:p>
          <a:endParaRPr lang="en-US"/>
        </a:p>
      </dgm:t>
    </dgm:pt>
    <dgm:pt modelId="{14E8C13C-BAF3-4B79-A245-8E278D3873C7}" type="sibTrans" cxnId="{89A31A04-C2E3-4430-90B7-F651DA3C2B10}">
      <dgm:prSet/>
      <dgm:spPr/>
      <dgm:t>
        <a:bodyPr/>
        <a:lstStyle/>
        <a:p>
          <a:endParaRPr lang="en-US"/>
        </a:p>
      </dgm:t>
    </dgm:pt>
    <dgm:pt modelId="{04E560F7-022D-4C88-9A0E-6CCB1E5ACC46}" type="pres">
      <dgm:prSet presAssocID="{13DC13C6-38C5-4ACB-B9DA-3FDCD4C87C79}" presName="root" presStyleCnt="0">
        <dgm:presLayoutVars>
          <dgm:dir/>
          <dgm:resizeHandles val="exact"/>
        </dgm:presLayoutVars>
      </dgm:prSet>
      <dgm:spPr/>
    </dgm:pt>
    <dgm:pt modelId="{B6DE953F-5203-4033-9C08-C06416BC5AD7}" type="pres">
      <dgm:prSet presAssocID="{13DC13C6-38C5-4ACB-B9DA-3FDCD4C87C79}" presName="container" presStyleCnt="0">
        <dgm:presLayoutVars>
          <dgm:dir/>
          <dgm:resizeHandles val="exact"/>
        </dgm:presLayoutVars>
      </dgm:prSet>
      <dgm:spPr/>
    </dgm:pt>
    <dgm:pt modelId="{32CB903F-9D3C-4479-ACBD-73A1F613D5BB}" type="pres">
      <dgm:prSet presAssocID="{60D7AC82-2D81-44A0-BAAB-9E87A6CE375A}" presName="compNode" presStyleCnt="0"/>
      <dgm:spPr/>
    </dgm:pt>
    <dgm:pt modelId="{F4E2C8F4-04C6-4AA6-9C19-5B0302AB3F33}" type="pres">
      <dgm:prSet presAssocID="{60D7AC82-2D81-44A0-BAAB-9E87A6CE375A}" presName="iconBgRect" presStyleLbl="bgShp" presStyleIdx="0" presStyleCnt="4"/>
      <dgm:spPr/>
    </dgm:pt>
    <dgm:pt modelId="{FB88BF51-4622-43F1-806F-D5F6BD9E21A1}" type="pres">
      <dgm:prSet presAssocID="{60D7AC82-2D81-44A0-BAAB-9E87A6CE375A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érencier"/>
        </a:ext>
      </dgm:extLst>
    </dgm:pt>
    <dgm:pt modelId="{98A6C81C-AA19-45A2-BF40-C8BFCA1CDEEF}" type="pres">
      <dgm:prSet presAssocID="{60D7AC82-2D81-44A0-BAAB-9E87A6CE375A}" presName="spaceRect" presStyleCnt="0"/>
      <dgm:spPr/>
    </dgm:pt>
    <dgm:pt modelId="{FD29300B-BBD8-445B-9DF5-77286F28AD95}" type="pres">
      <dgm:prSet presAssocID="{60D7AC82-2D81-44A0-BAAB-9E87A6CE375A}" presName="textRect" presStyleLbl="revTx" presStyleIdx="0" presStyleCnt="4">
        <dgm:presLayoutVars>
          <dgm:chMax val="1"/>
          <dgm:chPref val="1"/>
        </dgm:presLayoutVars>
      </dgm:prSet>
      <dgm:spPr/>
    </dgm:pt>
    <dgm:pt modelId="{5F25D9CD-C61D-4B73-A01F-285EE2018678}" type="pres">
      <dgm:prSet presAssocID="{41F137F6-5A26-4BFD-86AA-5A60F2D4759B}" presName="sibTrans" presStyleLbl="sibTrans2D1" presStyleIdx="0" presStyleCnt="0"/>
      <dgm:spPr/>
    </dgm:pt>
    <dgm:pt modelId="{FA553F0D-5C50-4B4C-B968-EDFE3EDC5DFD}" type="pres">
      <dgm:prSet presAssocID="{6F5373D0-CBF9-42F3-A4FB-F1416FA1CE23}" presName="compNode" presStyleCnt="0"/>
      <dgm:spPr/>
    </dgm:pt>
    <dgm:pt modelId="{870F3ABE-3657-404F-A91E-131B167D355E}" type="pres">
      <dgm:prSet presAssocID="{6F5373D0-CBF9-42F3-A4FB-F1416FA1CE23}" presName="iconBgRect" presStyleLbl="bgShp" presStyleIdx="1" presStyleCnt="4"/>
      <dgm:spPr/>
    </dgm:pt>
    <dgm:pt modelId="{1216F5FB-B3E3-4902-A756-FE5C1E892FF3}" type="pres">
      <dgm:prSet presAssocID="{6F5373D0-CBF9-42F3-A4FB-F1416FA1CE23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pe"/>
        </a:ext>
      </dgm:extLst>
    </dgm:pt>
    <dgm:pt modelId="{B5655F87-9D1D-4ABB-AD3A-06FEB4CA05FA}" type="pres">
      <dgm:prSet presAssocID="{6F5373D0-CBF9-42F3-A4FB-F1416FA1CE23}" presName="spaceRect" presStyleCnt="0"/>
      <dgm:spPr/>
    </dgm:pt>
    <dgm:pt modelId="{6F324F35-C9DC-463D-802F-621C6AEB1DA2}" type="pres">
      <dgm:prSet presAssocID="{6F5373D0-CBF9-42F3-A4FB-F1416FA1CE23}" presName="textRect" presStyleLbl="revTx" presStyleIdx="1" presStyleCnt="4">
        <dgm:presLayoutVars>
          <dgm:chMax val="1"/>
          <dgm:chPref val="1"/>
        </dgm:presLayoutVars>
      </dgm:prSet>
      <dgm:spPr/>
    </dgm:pt>
    <dgm:pt modelId="{61D0FB79-13DF-4C19-9F6C-A5BAB528E0DF}" type="pres">
      <dgm:prSet presAssocID="{C10432C7-ABCB-4ABF-ABDA-3B7E50769813}" presName="sibTrans" presStyleLbl="sibTrans2D1" presStyleIdx="0" presStyleCnt="0"/>
      <dgm:spPr/>
    </dgm:pt>
    <dgm:pt modelId="{8A993FA2-D2BC-4517-9E93-915A41D8052E}" type="pres">
      <dgm:prSet presAssocID="{4176EBE2-25DB-4E45-AB4C-85528116116D}" presName="compNode" presStyleCnt="0"/>
      <dgm:spPr/>
    </dgm:pt>
    <dgm:pt modelId="{6E71CF66-A66E-42C6-9E9A-9FA8C1554929}" type="pres">
      <dgm:prSet presAssocID="{4176EBE2-25DB-4E45-AB4C-85528116116D}" presName="iconBgRect" presStyleLbl="bgShp" presStyleIdx="2" presStyleCnt="4"/>
      <dgm:spPr/>
    </dgm:pt>
    <dgm:pt modelId="{7F629FF5-B1A4-4A2F-90CF-0DC8EDA66E16}" type="pres">
      <dgm:prSet presAssocID="{4176EBE2-25DB-4E45-AB4C-85528116116D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04F1DE5-AF5C-4980-B63A-3DC1F64EC10C}" type="pres">
      <dgm:prSet presAssocID="{4176EBE2-25DB-4E45-AB4C-85528116116D}" presName="spaceRect" presStyleCnt="0"/>
      <dgm:spPr/>
    </dgm:pt>
    <dgm:pt modelId="{FD923EB9-FAEE-449C-AC5B-ED769BBBB304}" type="pres">
      <dgm:prSet presAssocID="{4176EBE2-25DB-4E45-AB4C-85528116116D}" presName="textRect" presStyleLbl="revTx" presStyleIdx="2" presStyleCnt="4">
        <dgm:presLayoutVars>
          <dgm:chMax val="1"/>
          <dgm:chPref val="1"/>
        </dgm:presLayoutVars>
      </dgm:prSet>
      <dgm:spPr/>
    </dgm:pt>
    <dgm:pt modelId="{A517CE96-F471-4E2A-A8E9-5F39FA4EFFC1}" type="pres">
      <dgm:prSet presAssocID="{03E0090A-8E71-48A2-BD92-C844F9E3BA5F}" presName="sibTrans" presStyleLbl="sibTrans2D1" presStyleIdx="0" presStyleCnt="0"/>
      <dgm:spPr/>
    </dgm:pt>
    <dgm:pt modelId="{70B9C67C-C469-4278-B50D-25D74A4DEA7C}" type="pres">
      <dgm:prSet presAssocID="{2E346EC5-2F23-4CE9-9AAD-E980F4A3345D}" presName="compNode" presStyleCnt="0"/>
      <dgm:spPr/>
    </dgm:pt>
    <dgm:pt modelId="{D1CD7E60-50FA-413B-89F1-4BF54CE1E870}" type="pres">
      <dgm:prSet presAssocID="{2E346EC5-2F23-4CE9-9AAD-E980F4A3345D}" presName="iconBgRect" presStyleLbl="bgShp" presStyleIdx="3" presStyleCnt="4"/>
      <dgm:spPr/>
    </dgm:pt>
    <dgm:pt modelId="{16A9CC97-7D9B-4295-A00E-2A7F21BA7D1E}" type="pres">
      <dgm:prSet presAssocID="{2E346EC5-2F23-4CE9-9AAD-E980F4A3345D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resse de courrier"/>
        </a:ext>
      </dgm:extLst>
    </dgm:pt>
    <dgm:pt modelId="{D1B7E647-5E92-411E-B808-0F0059AC566A}" type="pres">
      <dgm:prSet presAssocID="{2E346EC5-2F23-4CE9-9AAD-E980F4A3345D}" presName="spaceRect" presStyleCnt="0"/>
      <dgm:spPr/>
    </dgm:pt>
    <dgm:pt modelId="{E57929B4-432F-4DBE-9E04-1AEE12586A1E}" type="pres">
      <dgm:prSet presAssocID="{2E346EC5-2F23-4CE9-9AAD-E980F4A3345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52CFA01-605C-47E2-B1AB-58032815F670}" type="presOf" srcId="{41F137F6-5A26-4BFD-86AA-5A60F2D4759B}" destId="{5F25D9CD-C61D-4B73-A01F-285EE2018678}" srcOrd="0" destOrd="0" presId="urn:microsoft.com/office/officeart/2018/2/layout/IconCircleList"/>
    <dgm:cxn modelId="{89A31A04-C2E3-4430-90B7-F651DA3C2B10}" srcId="{13DC13C6-38C5-4ACB-B9DA-3FDCD4C87C79}" destId="{2E346EC5-2F23-4CE9-9AAD-E980F4A3345D}" srcOrd="3" destOrd="0" parTransId="{E00CF8D5-F86C-4F1F-8F7C-24107277B949}" sibTransId="{14E8C13C-BAF3-4B79-A245-8E278D3873C7}"/>
    <dgm:cxn modelId="{BDAB0B0E-81C5-4B1B-B692-136958317210}" type="presOf" srcId="{03E0090A-8E71-48A2-BD92-C844F9E3BA5F}" destId="{A517CE96-F471-4E2A-A8E9-5F39FA4EFFC1}" srcOrd="0" destOrd="0" presId="urn:microsoft.com/office/officeart/2018/2/layout/IconCircleList"/>
    <dgm:cxn modelId="{ABD3262E-A2B2-4404-82CF-B15142678320}" type="presOf" srcId="{2E346EC5-2F23-4CE9-9AAD-E980F4A3345D}" destId="{E57929B4-432F-4DBE-9E04-1AEE12586A1E}" srcOrd="0" destOrd="0" presId="urn:microsoft.com/office/officeart/2018/2/layout/IconCircleList"/>
    <dgm:cxn modelId="{36D1F739-917A-40B1-9291-A398D6BCE5A2}" type="presOf" srcId="{C10432C7-ABCB-4ABF-ABDA-3B7E50769813}" destId="{61D0FB79-13DF-4C19-9F6C-A5BAB528E0DF}" srcOrd="0" destOrd="0" presId="urn:microsoft.com/office/officeart/2018/2/layout/IconCircleList"/>
    <dgm:cxn modelId="{7BA39265-2615-4354-A5D2-880ED3DEC687}" type="presOf" srcId="{60D7AC82-2D81-44A0-BAAB-9E87A6CE375A}" destId="{FD29300B-BBD8-445B-9DF5-77286F28AD95}" srcOrd="0" destOrd="0" presId="urn:microsoft.com/office/officeart/2018/2/layout/IconCircleList"/>
    <dgm:cxn modelId="{7EF72155-E908-48D2-BF16-BBB60B367F9B}" srcId="{13DC13C6-38C5-4ACB-B9DA-3FDCD4C87C79}" destId="{60D7AC82-2D81-44A0-BAAB-9E87A6CE375A}" srcOrd="0" destOrd="0" parTransId="{7131287E-B25A-4871-AB4A-69EC708AA16A}" sibTransId="{41F137F6-5A26-4BFD-86AA-5A60F2D4759B}"/>
    <dgm:cxn modelId="{C9759FB9-24CA-41A1-BB1D-57EEA0EA5582}" srcId="{13DC13C6-38C5-4ACB-B9DA-3FDCD4C87C79}" destId="{6F5373D0-CBF9-42F3-A4FB-F1416FA1CE23}" srcOrd="1" destOrd="0" parTransId="{8FF03632-1CB0-443E-AD83-8963D39808F0}" sibTransId="{C10432C7-ABCB-4ABF-ABDA-3B7E50769813}"/>
    <dgm:cxn modelId="{E0F14AC6-81E7-4E1F-AAE7-4F32719E86DB}" type="presOf" srcId="{4176EBE2-25DB-4E45-AB4C-85528116116D}" destId="{FD923EB9-FAEE-449C-AC5B-ED769BBBB304}" srcOrd="0" destOrd="0" presId="urn:microsoft.com/office/officeart/2018/2/layout/IconCircleList"/>
    <dgm:cxn modelId="{586286D0-2859-4905-8F86-AC3355100074}" type="presOf" srcId="{13DC13C6-38C5-4ACB-B9DA-3FDCD4C87C79}" destId="{04E560F7-022D-4C88-9A0E-6CCB1E5ACC46}" srcOrd="0" destOrd="0" presId="urn:microsoft.com/office/officeart/2018/2/layout/IconCircleList"/>
    <dgm:cxn modelId="{7112C9F0-62F9-42A7-BD0B-8F3991E3B717}" type="presOf" srcId="{6F5373D0-CBF9-42F3-A4FB-F1416FA1CE23}" destId="{6F324F35-C9DC-463D-802F-621C6AEB1DA2}" srcOrd="0" destOrd="0" presId="urn:microsoft.com/office/officeart/2018/2/layout/IconCircleList"/>
    <dgm:cxn modelId="{AB1F82F3-5852-463B-A28A-C2204126B14B}" srcId="{13DC13C6-38C5-4ACB-B9DA-3FDCD4C87C79}" destId="{4176EBE2-25DB-4E45-AB4C-85528116116D}" srcOrd="2" destOrd="0" parTransId="{52DB62BF-334D-4FDA-B980-5C60F3F05B07}" sibTransId="{03E0090A-8E71-48A2-BD92-C844F9E3BA5F}"/>
    <dgm:cxn modelId="{B6C6F8E1-8CE1-4031-B7A3-59BEFA618E46}" type="presParOf" srcId="{04E560F7-022D-4C88-9A0E-6CCB1E5ACC46}" destId="{B6DE953F-5203-4033-9C08-C06416BC5AD7}" srcOrd="0" destOrd="0" presId="urn:microsoft.com/office/officeart/2018/2/layout/IconCircleList"/>
    <dgm:cxn modelId="{1640C917-9818-49D9-ABC1-980D5666ED42}" type="presParOf" srcId="{B6DE953F-5203-4033-9C08-C06416BC5AD7}" destId="{32CB903F-9D3C-4479-ACBD-73A1F613D5BB}" srcOrd="0" destOrd="0" presId="urn:microsoft.com/office/officeart/2018/2/layout/IconCircleList"/>
    <dgm:cxn modelId="{9D0C4ECE-CEE6-4913-8D22-29E855401FFD}" type="presParOf" srcId="{32CB903F-9D3C-4479-ACBD-73A1F613D5BB}" destId="{F4E2C8F4-04C6-4AA6-9C19-5B0302AB3F33}" srcOrd="0" destOrd="0" presId="urn:microsoft.com/office/officeart/2018/2/layout/IconCircleList"/>
    <dgm:cxn modelId="{3B6B1A95-AA8C-4283-A5A3-E2B5D0B8D91B}" type="presParOf" srcId="{32CB903F-9D3C-4479-ACBD-73A1F613D5BB}" destId="{FB88BF51-4622-43F1-806F-D5F6BD9E21A1}" srcOrd="1" destOrd="0" presId="urn:microsoft.com/office/officeart/2018/2/layout/IconCircleList"/>
    <dgm:cxn modelId="{C16B6656-D9CF-4F86-BFE2-00132C08C81D}" type="presParOf" srcId="{32CB903F-9D3C-4479-ACBD-73A1F613D5BB}" destId="{98A6C81C-AA19-45A2-BF40-C8BFCA1CDEEF}" srcOrd="2" destOrd="0" presId="urn:microsoft.com/office/officeart/2018/2/layout/IconCircleList"/>
    <dgm:cxn modelId="{67F51A10-E76B-40BE-B710-09E6F3A72BBB}" type="presParOf" srcId="{32CB903F-9D3C-4479-ACBD-73A1F613D5BB}" destId="{FD29300B-BBD8-445B-9DF5-77286F28AD95}" srcOrd="3" destOrd="0" presId="urn:microsoft.com/office/officeart/2018/2/layout/IconCircleList"/>
    <dgm:cxn modelId="{4D3B42EE-FC9B-4178-BF49-B8880F9BCCA3}" type="presParOf" srcId="{B6DE953F-5203-4033-9C08-C06416BC5AD7}" destId="{5F25D9CD-C61D-4B73-A01F-285EE2018678}" srcOrd="1" destOrd="0" presId="urn:microsoft.com/office/officeart/2018/2/layout/IconCircleList"/>
    <dgm:cxn modelId="{C58F27A9-5B66-4B6E-83B8-D2BB22A399EF}" type="presParOf" srcId="{B6DE953F-5203-4033-9C08-C06416BC5AD7}" destId="{FA553F0D-5C50-4B4C-B968-EDFE3EDC5DFD}" srcOrd="2" destOrd="0" presId="urn:microsoft.com/office/officeart/2018/2/layout/IconCircleList"/>
    <dgm:cxn modelId="{7A90FFB0-367D-4C16-8F57-B79993766398}" type="presParOf" srcId="{FA553F0D-5C50-4B4C-B968-EDFE3EDC5DFD}" destId="{870F3ABE-3657-404F-A91E-131B167D355E}" srcOrd="0" destOrd="0" presId="urn:microsoft.com/office/officeart/2018/2/layout/IconCircleList"/>
    <dgm:cxn modelId="{E69F6F26-8B60-42B5-A30B-0F1CBC8E0B45}" type="presParOf" srcId="{FA553F0D-5C50-4B4C-B968-EDFE3EDC5DFD}" destId="{1216F5FB-B3E3-4902-A756-FE5C1E892FF3}" srcOrd="1" destOrd="0" presId="urn:microsoft.com/office/officeart/2018/2/layout/IconCircleList"/>
    <dgm:cxn modelId="{173B2A56-B12A-45CC-B6FB-0CD9382EEBB8}" type="presParOf" srcId="{FA553F0D-5C50-4B4C-B968-EDFE3EDC5DFD}" destId="{B5655F87-9D1D-4ABB-AD3A-06FEB4CA05FA}" srcOrd="2" destOrd="0" presId="urn:microsoft.com/office/officeart/2018/2/layout/IconCircleList"/>
    <dgm:cxn modelId="{CD8B2D6A-FA5C-4093-9152-F846198A4ACF}" type="presParOf" srcId="{FA553F0D-5C50-4B4C-B968-EDFE3EDC5DFD}" destId="{6F324F35-C9DC-463D-802F-621C6AEB1DA2}" srcOrd="3" destOrd="0" presId="urn:microsoft.com/office/officeart/2018/2/layout/IconCircleList"/>
    <dgm:cxn modelId="{81D847CC-D139-4968-BF81-0212E10B5415}" type="presParOf" srcId="{B6DE953F-5203-4033-9C08-C06416BC5AD7}" destId="{61D0FB79-13DF-4C19-9F6C-A5BAB528E0DF}" srcOrd="3" destOrd="0" presId="urn:microsoft.com/office/officeart/2018/2/layout/IconCircleList"/>
    <dgm:cxn modelId="{5F5946C8-C234-49C1-B7E5-6D21E605AB6C}" type="presParOf" srcId="{B6DE953F-5203-4033-9C08-C06416BC5AD7}" destId="{8A993FA2-D2BC-4517-9E93-915A41D8052E}" srcOrd="4" destOrd="0" presId="urn:microsoft.com/office/officeart/2018/2/layout/IconCircleList"/>
    <dgm:cxn modelId="{0BA37BF0-2025-4DE1-880D-C44C051E4808}" type="presParOf" srcId="{8A993FA2-D2BC-4517-9E93-915A41D8052E}" destId="{6E71CF66-A66E-42C6-9E9A-9FA8C1554929}" srcOrd="0" destOrd="0" presId="urn:microsoft.com/office/officeart/2018/2/layout/IconCircleList"/>
    <dgm:cxn modelId="{C2C631B1-F8DB-41A1-A425-5FC81FB35607}" type="presParOf" srcId="{8A993FA2-D2BC-4517-9E93-915A41D8052E}" destId="{7F629FF5-B1A4-4A2F-90CF-0DC8EDA66E16}" srcOrd="1" destOrd="0" presId="urn:microsoft.com/office/officeart/2018/2/layout/IconCircleList"/>
    <dgm:cxn modelId="{AF4282EE-05F9-43FB-AFE5-DD9C546577D2}" type="presParOf" srcId="{8A993FA2-D2BC-4517-9E93-915A41D8052E}" destId="{704F1DE5-AF5C-4980-B63A-3DC1F64EC10C}" srcOrd="2" destOrd="0" presId="urn:microsoft.com/office/officeart/2018/2/layout/IconCircleList"/>
    <dgm:cxn modelId="{B2490180-8C6B-4157-BC72-FA6366C36CBB}" type="presParOf" srcId="{8A993FA2-D2BC-4517-9E93-915A41D8052E}" destId="{FD923EB9-FAEE-449C-AC5B-ED769BBBB304}" srcOrd="3" destOrd="0" presId="urn:microsoft.com/office/officeart/2018/2/layout/IconCircleList"/>
    <dgm:cxn modelId="{C83E0254-0029-4889-ADD8-BC7CC00CB9D9}" type="presParOf" srcId="{B6DE953F-5203-4033-9C08-C06416BC5AD7}" destId="{A517CE96-F471-4E2A-A8E9-5F39FA4EFFC1}" srcOrd="5" destOrd="0" presId="urn:microsoft.com/office/officeart/2018/2/layout/IconCircleList"/>
    <dgm:cxn modelId="{82EC0E70-815D-448D-8AA4-17A23090B0D4}" type="presParOf" srcId="{B6DE953F-5203-4033-9C08-C06416BC5AD7}" destId="{70B9C67C-C469-4278-B50D-25D74A4DEA7C}" srcOrd="6" destOrd="0" presId="urn:microsoft.com/office/officeart/2018/2/layout/IconCircleList"/>
    <dgm:cxn modelId="{18791C89-CABF-4DBC-A729-82F9EFFBD17C}" type="presParOf" srcId="{70B9C67C-C469-4278-B50D-25D74A4DEA7C}" destId="{D1CD7E60-50FA-413B-89F1-4BF54CE1E870}" srcOrd="0" destOrd="0" presId="urn:microsoft.com/office/officeart/2018/2/layout/IconCircleList"/>
    <dgm:cxn modelId="{ECF05F36-60BE-42BD-9142-126C56837427}" type="presParOf" srcId="{70B9C67C-C469-4278-B50D-25D74A4DEA7C}" destId="{16A9CC97-7D9B-4295-A00E-2A7F21BA7D1E}" srcOrd="1" destOrd="0" presId="urn:microsoft.com/office/officeart/2018/2/layout/IconCircleList"/>
    <dgm:cxn modelId="{1DF0F333-3621-4CCF-88F1-0453C1CD0480}" type="presParOf" srcId="{70B9C67C-C469-4278-B50D-25D74A4DEA7C}" destId="{D1B7E647-5E92-411E-B808-0F0059AC566A}" srcOrd="2" destOrd="0" presId="urn:microsoft.com/office/officeart/2018/2/layout/IconCircleList"/>
    <dgm:cxn modelId="{AF854396-2E96-4582-94F0-C542C64C1540}" type="presParOf" srcId="{70B9C67C-C469-4278-B50D-25D74A4DEA7C}" destId="{E57929B4-432F-4DBE-9E04-1AEE12586A1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2C8F4-04C6-4AA6-9C19-5B0302AB3F33}">
      <dsp:nvSpPr>
        <dsp:cNvPr id="0" name=""/>
        <dsp:cNvSpPr/>
      </dsp:nvSpPr>
      <dsp:spPr>
        <a:xfrm>
          <a:off x="158200" y="1274900"/>
          <a:ext cx="1009545" cy="10095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8BF51-4622-43F1-806F-D5F6BD9E21A1}">
      <dsp:nvSpPr>
        <dsp:cNvPr id="0" name=""/>
        <dsp:cNvSpPr/>
      </dsp:nvSpPr>
      <dsp:spPr>
        <a:xfrm>
          <a:off x="370205" y="1486904"/>
          <a:ext cx="585536" cy="585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9300B-BBD8-445B-9DF5-77286F28AD95}">
      <dsp:nvSpPr>
        <dsp:cNvPr id="0" name=""/>
        <dsp:cNvSpPr/>
      </dsp:nvSpPr>
      <dsp:spPr>
        <a:xfrm>
          <a:off x="1384076" y="1274900"/>
          <a:ext cx="2379641" cy="10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Président de la commission mémoire :</a:t>
          </a:r>
          <a:endParaRPr lang="en-US" sz="1800" kern="1200" dirty="0"/>
        </a:p>
      </dsp:txBody>
      <dsp:txXfrm>
        <a:off x="1384076" y="1274900"/>
        <a:ext cx="2379641" cy="1009545"/>
      </dsp:txXfrm>
    </dsp:sp>
    <dsp:sp modelId="{870F3ABE-3657-404F-A91E-131B167D355E}">
      <dsp:nvSpPr>
        <dsp:cNvPr id="0" name=""/>
        <dsp:cNvSpPr/>
      </dsp:nvSpPr>
      <dsp:spPr>
        <a:xfrm>
          <a:off x="4178353" y="1274900"/>
          <a:ext cx="1009545" cy="10095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6F5FB-B3E3-4902-A756-FE5C1E892FF3}">
      <dsp:nvSpPr>
        <dsp:cNvPr id="0" name=""/>
        <dsp:cNvSpPr/>
      </dsp:nvSpPr>
      <dsp:spPr>
        <a:xfrm>
          <a:off x="4390357" y="1486904"/>
          <a:ext cx="585536" cy="585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24F35-C9DC-463D-802F-621C6AEB1DA2}">
      <dsp:nvSpPr>
        <dsp:cNvPr id="0" name=""/>
        <dsp:cNvSpPr/>
      </dsp:nvSpPr>
      <dsp:spPr>
        <a:xfrm>
          <a:off x="5404229" y="1274900"/>
          <a:ext cx="2379641" cy="10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Henri SCHWINDT : </a:t>
          </a:r>
          <a:r>
            <a:rPr lang="fr-FR" sz="1800" kern="1200" dirty="0">
              <a:hlinkClick xmlns:r="http://schemas.openxmlformats.org/officeDocument/2006/relationships" r:id="rId5"/>
            </a:rPr>
            <a:t>henri.schwindt@sfr.fr</a:t>
          </a:r>
          <a:endParaRPr lang="en-US" sz="1800" kern="1200" dirty="0"/>
        </a:p>
      </dsp:txBody>
      <dsp:txXfrm>
        <a:off x="5404229" y="1274900"/>
        <a:ext cx="2379641" cy="1009545"/>
      </dsp:txXfrm>
    </dsp:sp>
    <dsp:sp modelId="{6E71CF66-A66E-42C6-9E9A-9FA8C1554929}">
      <dsp:nvSpPr>
        <dsp:cNvPr id="0" name=""/>
        <dsp:cNvSpPr/>
      </dsp:nvSpPr>
      <dsp:spPr>
        <a:xfrm>
          <a:off x="158200" y="3220242"/>
          <a:ext cx="1009545" cy="10095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29FF5-B1A4-4A2F-90CF-0DC8EDA66E16}">
      <dsp:nvSpPr>
        <dsp:cNvPr id="0" name=""/>
        <dsp:cNvSpPr/>
      </dsp:nvSpPr>
      <dsp:spPr>
        <a:xfrm>
          <a:off x="370205" y="3432246"/>
          <a:ext cx="585536" cy="58553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23EB9-FAEE-449C-AC5B-ED769BBBB304}">
      <dsp:nvSpPr>
        <dsp:cNvPr id="0" name=""/>
        <dsp:cNvSpPr/>
      </dsp:nvSpPr>
      <dsp:spPr>
        <a:xfrm>
          <a:off x="1384076" y="3220242"/>
          <a:ext cx="2379641" cy="10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Secrétaire de la commission mémoire:</a:t>
          </a:r>
          <a:endParaRPr lang="en-US" sz="1800" kern="1200" dirty="0"/>
        </a:p>
      </dsp:txBody>
      <dsp:txXfrm>
        <a:off x="1384076" y="3220242"/>
        <a:ext cx="2379641" cy="1009545"/>
      </dsp:txXfrm>
    </dsp:sp>
    <dsp:sp modelId="{D1CD7E60-50FA-413B-89F1-4BF54CE1E870}">
      <dsp:nvSpPr>
        <dsp:cNvPr id="0" name=""/>
        <dsp:cNvSpPr/>
      </dsp:nvSpPr>
      <dsp:spPr>
        <a:xfrm>
          <a:off x="4178353" y="3220242"/>
          <a:ext cx="1009545" cy="100954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9CC97-7D9B-4295-A00E-2A7F21BA7D1E}">
      <dsp:nvSpPr>
        <dsp:cNvPr id="0" name=""/>
        <dsp:cNvSpPr/>
      </dsp:nvSpPr>
      <dsp:spPr>
        <a:xfrm>
          <a:off x="4390357" y="3432246"/>
          <a:ext cx="585536" cy="58553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929B4-432F-4DBE-9E04-1AEE12586A1E}">
      <dsp:nvSpPr>
        <dsp:cNvPr id="0" name=""/>
        <dsp:cNvSpPr/>
      </dsp:nvSpPr>
      <dsp:spPr>
        <a:xfrm>
          <a:off x="5404229" y="3220242"/>
          <a:ext cx="2379641" cy="10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Fabienne BINGLER : </a:t>
          </a:r>
          <a:r>
            <a:rPr lang="fr-FR" sz="1800" kern="1200" dirty="0">
              <a:hlinkClick xmlns:r="http://schemas.openxmlformats.org/officeDocument/2006/relationships" r:id="rId10"/>
            </a:rPr>
            <a:t>fbingler@maginot.asso.fr</a:t>
          </a:r>
          <a:endParaRPr lang="en-US" sz="1800" kern="1200" dirty="0"/>
        </a:p>
      </dsp:txBody>
      <dsp:txXfrm>
        <a:off x="5404229" y="3220242"/>
        <a:ext cx="2379641" cy="1009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D5278-AA1F-4B91-96FD-B9C811E02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1C1C12-CF7B-4F6E-91D4-B6ADD051A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4C49E2-C82A-4C4A-A57B-20132886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FB905E-9E2A-4113-95E2-A505713D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498A24-AADD-498A-9707-94F6ADA71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87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1D36F3-8AD5-4B78-8771-CD6A10F1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9CCDFE-D685-48B6-8C2B-CFDA0EECD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4045E2-6B1C-46CA-8727-1FD5ADB3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71E8F-2C6A-430B-A552-3A8417C4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B3B14C-3C9C-4F12-A995-FAA97558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2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BB05C5-EA24-4AF8-8A50-4E70057B3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EFC9B5-0A80-4890-9AE0-4F40D5F01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4D3769-0799-434F-8DFB-BD9248E7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B4EF60-B7C9-4411-9681-D09C9203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FA6E64-ED06-460F-AA27-A731628BD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78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C4E3F3-3F9C-4EB7-8727-DB1A45B3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91ECE-B3F4-4CC7-BCB0-4E455599E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6D86E9-5E74-489B-9D9F-B19EE27E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C90911-EEF1-47FA-8C35-A1909B6D1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D8C75D-D5EB-433C-9B18-B436BF1D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48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00AC3-95D3-427C-A0D1-6CE79C50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E2CA0F-42B8-4321-BC16-C45EF6744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FE63DE-E922-46EA-81F0-3E9198A4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AE8937-94C4-4C79-90E3-4CE8A5E4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0DE3D-0F44-42EC-AE08-4BF798DA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02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E7DB14-5A0E-4802-BB24-AF184BA9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334B0A-B907-4BB4-A022-CB9191422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A31C28-8B97-47B2-9540-5A8F672E5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6DB934-8340-4E79-A62C-8BFE8DC3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38512D-C54A-4A99-B468-C427D56F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A86C8F-D0BA-42F5-AAD6-63AFC444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04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16EEF-17C4-464C-A667-56218CD2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3C6E8A-93F9-47A3-8366-1A0ACAAC1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1ED999F-9BC7-4D6F-99E6-8CF175C4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C50BFF-A645-4AFD-830F-36A8522EC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3E3939-1AE1-4A3E-AC2F-AFF5952B7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BE89DC-D2DB-48D8-B588-9A98AD60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DE43AA-BEDB-4CC2-ACC3-C1B8A60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CDCC152-2E8D-41C9-86D4-BDE7434E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15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A5636-3DC1-4F8A-9BA8-E49E98D6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B93BDB-1880-447A-83E9-F9B99837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66493C-54C5-48E5-B158-0FB12DFF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658F77-B378-4077-BF7F-47488441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29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3338AC-B6E6-40AA-8ABE-52D62FF8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7B818A-A17B-4A7D-867A-F28C51B2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C420A9-BC3A-4A43-B8C3-837207FA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94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79B8E-34FB-486D-8535-948B237B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C87EA3-0993-4ED8-A553-3271FF88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0023CF-4B05-4D88-BFF5-C8711878D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A6356E-89B1-4551-BC48-F80D0179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0D2529-9EB4-4F04-A195-5409A218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683EEA-8396-452D-896C-C8EFC210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50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96BF6F-522C-40A6-BAA2-D7E07402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A86E8BF-BBB4-4B35-9F06-C4BA39F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C3BFC4-F98F-4091-9FFC-48ECD0DC9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AF35D2-C836-4DA0-A6BD-A725892B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D3659A-8793-4433-BD57-F9E803D1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A087A9-97B2-45AE-9B27-61C1D7B65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23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F6B170-9623-4350-A051-94150557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69F1-DD4C-4072-9991-E47598245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5F3264-39DD-4FA2-94D8-213711D60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D6325-CEBF-4F42-AF05-9AAFE87FAE8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70497C-34F3-4B26-B0A3-A3E496D51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31D32-93E5-46BB-A30E-7E2078E06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1D23C-801D-498D-BC2E-FE4048098B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25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991847-2EDA-40BC-AC62-671A94A66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fr-FR" sz="4400" dirty="0">
                <a:solidFill>
                  <a:schemeClr val="tx2"/>
                </a:solidFill>
              </a:rPr>
              <a:t>Fédération nationale André Maginot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E6FD3A0-E75B-4407-9B5F-6E654A9A1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Activités de la commission Mémoire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263A728-6FBD-4558-B8E3-08A719081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42" y="320231"/>
            <a:ext cx="2673464" cy="283656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8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7E0BE-9387-4804-8770-964CDB7F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fr-FR" sz="3400" dirty="0"/>
              <a:t>La direction du service national et de la jeunesse (DSNJ), ministère des armées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9A42D2-FFC4-4138-9CC5-A688A3ACF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1"/>
          <a:stretch/>
        </p:blipFill>
        <p:spPr>
          <a:xfrm>
            <a:off x="0" y="1587"/>
            <a:ext cx="622808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44D9A0-21BB-4493-BD77-EEBE8602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fr-FR" sz="2400" dirty="0"/>
              <a:t>Convention de partenariat signée en juillet 2021 entre le GCA Robert RIDEAU  et le GCA Daniel MENAOUINE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Ce partenariat vise principalement à soutenir les classes de défense et de sécurité globale (CDSG) et les Cadets de la défense</a:t>
            </a:r>
          </a:p>
        </p:txBody>
      </p:sp>
    </p:spTree>
    <p:extLst>
      <p:ext uri="{BB962C8B-B14F-4D97-AF65-F5344CB8AC3E}">
        <p14:creationId xmlns:p14="http://schemas.microsoft.com/office/powerpoint/2010/main" val="32169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0E8987-AA8C-4DB5-8738-414535CE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" b="5264"/>
          <a:stretch/>
        </p:blipFill>
        <p:spPr>
          <a:xfrm>
            <a:off x="-144642" y="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CF3CA0-28F8-4358-BDF6-3102E7BD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760" y="0"/>
            <a:ext cx="5110480" cy="1270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100" b="1" dirty="0"/>
              <a:t>Ministère de l’éducation nationale, de la jeunesse et des sports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0833F4-46C3-43CF-A444-BA17B41E2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326" y="1584325"/>
            <a:ext cx="4548630" cy="5187950"/>
          </a:xfrm>
        </p:spPr>
        <p:txBody>
          <a:bodyPr>
            <a:noAutofit/>
          </a:bodyPr>
          <a:lstStyle/>
          <a:p>
            <a:r>
              <a:rPr lang="fr-FR" sz="1800" dirty="0"/>
              <a:t>Faire connaitre nos activités</a:t>
            </a:r>
          </a:p>
          <a:p>
            <a:endParaRPr lang="fr-FR" sz="1800" dirty="0"/>
          </a:p>
          <a:p>
            <a:r>
              <a:rPr lang="fr-FR" sz="1800" dirty="0"/>
              <a:t>Être un partenaire identifié dans le secteur mémoriel et l’enseignement de défense</a:t>
            </a:r>
          </a:p>
          <a:p>
            <a:endParaRPr lang="fr-FR" sz="1800" dirty="0"/>
          </a:p>
          <a:p>
            <a:r>
              <a:rPr lang="fr-FR" sz="1800" dirty="0"/>
              <a:t>Relation amicale depuis septembre 2020 avec Monsieur Stéphane COLLIN, délégué ministériel pour l’enseignement à la défense</a:t>
            </a:r>
          </a:p>
          <a:p>
            <a:endParaRPr lang="fr-FR" sz="1800" dirty="0"/>
          </a:p>
          <a:p>
            <a:r>
              <a:rPr lang="fr-FR" sz="1800" dirty="0"/>
              <a:t>Agréement national en cours de validation par le cabinet du ministre, Monsieur Jean-Michel BLANQUER</a:t>
            </a:r>
          </a:p>
          <a:p>
            <a:endParaRPr lang="fr-FR" sz="1800" dirty="0"/>
          </a:p>
          <a:p>
            <a:r>
              <a:rPr lang="fr-FR" sz="1800" dirty="0"/>
              <a:t>Rencontre avec la secrétaire d’</a:t>
            </a:r>
            <a:r>
              <a:rPr lang="fr-FR" sz="1800" dirty="0" err="1"/>
              <a:t>Etat</a:t>
            </a:r>
            <a:r>
              <a:rPr lang="fr-FR" sz="1800" dirty="0"/>
              <a:t> à la jeunesse et à l’engagement associatif, Madame Sarah EL HAÏRY</a:t>
            </a:r>
          </a:p>
        </p:txBody>
      </p:sp>
    </p:spTree>
    <p:extLst>
      <p:ext uri="{BB962C8B-B14F-4D97-AF65-F5344CB8AC3E}">
        <p14:creationId xmlns:p14="http://schemas.microsoft.com/office/powerpoint/2010/main" val="85050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10E0E3-31EA-4564-9583-6F714833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nouvelles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orientations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dirigées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vers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la jeunesse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7" name="Freeform: Shape 12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15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38648E8-25B2-4548-8684-773B4202519C}"/>
              </a:ext>
            </a:extLst>
          </p:cNvPr>
          <p:cNvSpPr txBox="1"/>
          <p:nvPr/>
        </p:nvSpPr>
        <p:spPr>
          <a:xfrm>
            <a:off x="1697149" y="3876018"/>
            <a:ext cx="879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Responsabilité : Pôle jeunesse de la commission mémoire</a:t>
            </a:r>
          </a:p>
        </p:txBody>
      </p:sp>
    </p:spTree>
    <p:extLst>
      <p:ext uri="{BB962C8B-B14F-4D97-AF65-F5344CB8AC3E}">
        <p14:creationId xmlns:p14="http://schemas.microsoft.com/office/powerpoint/2010/main" val="27460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599E7-EA05-416B-83D0-9796A46A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71" y="121920"/>
            <a:ext cx="5120114" cy="739774"/>
          </a:xfrm>
        </p:spPr>
        <p:txBody>
          <a:bodyPr>
            <a:normAutofit/>
          </a:bodyPr>
          <a:lstStyle/>
          <a:p>
            <a:r>
              <a:rPr lang="fr-FR" dirty="0"/>
              <a:t>Les Rallyes citoyens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E845DF-7AF9-4D1E-880C-7228F4A1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54" y="1174858"/>
            <a:ext cx="5901145" cy="5561221"/>
          </a:xfrm>
        </p:spPr>
        <p:txBody>
          <a:bodyPr>
            <a:noAutofit/>
          </a:bodyPr>
          <a:lstStyle/>
          <a:p>
            <a:r>
              <a:rPr lang="fr-FR" altLang="fr-FR" sz="1800" dirty="0"/>
              <a:t>Les rallyes citoyens permettent de resserrer les liens des jeunes scolaires avec les militaires</a:t>
            </a:r>
          </a:p>
          <a:p>
            <a:r>
              <a:rPr lang="fr-FR" altLang="fr-FR" sz="1800" dirty="0"/>
              <a:t>Les jeunes découvrent au cours de ces journées l’esprit de cohésion. Au final un palmarès récompense les élèves</a:t>
            </a:r>
          </a:p>
          <a:p>
            <a:r>
              <a:rPr lang="fr-FR" altLang="fr-FR" sz="1800" dirty="0"/>
              <a:t>Sur une durée de un ou plusieurs jours les rallyes sont organisés autour d’ateliers sur des thèmes des métiers de la sécurité et de la défense</a:t>
            </a:r>
          </a:p>
          <a:p>
            <a:r>
              <a:rPr lang="fr-FR" sz="1800" dirty="0"/>
              <a:t>Ils s’organisent une fois / an dans chaque région</a:t>
            </a:r>
          </a:p>
          <a:p>
            <a:r>
              <a:rPr lang="fr-FR" sz="1800" dirty="0"/>
              <a:t>Ils réunissent plusieurs centaines d’élèves de 3</a:t>
            </a:r>
            <a:r>
              <a:rPr lang="fr-FR" sz="1800" baseline="30000" dirty="0"/>
              <a:t>e</a:t>
            </a:r>
            <a:r>
              <a:rPr lang="fr-FR" sz="1800" dirty="0"/>
              <a:t> dans chaque région</a:t>
            </a:r>
          </a:p>
          <a:p>
            <a:r>
              <a:rPr lang="fr-FR" sz="1800" dirty="0"/>
              <a:t>Courant 2021, la FNAM a subventionné 7 rallyes citoyens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u="sng" dirty="0">
                <a:solidFill>
                  <a:srgbClr val="FF0000"/>
                </a:solidFill>
              </a:rPr>
              <a:t>Autorités organisatrices de 1</a:t>
            </a:r>
            <a:r>
              <a:rPr lang="fr-FR" sz="1800" u="sng" baseline="30000" dirty="0">
                <a:solidFill>
                  <a:srgbClr val="FF0000"/>
                </a:solidFill>
              </a:rPr>
              <a:t>er</a:t>
            </a:r>
            <a:r>
              <a:rPr lang="fr-FR" sz="1800" u="sng" dirty="0">
                <a:solidFill>
                  <a:srgbClr val="FF0000"/>
                </a:solidFill>
              </a:rPr>
              <a:t> plan à contacter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FF0000"/>
                </a:solidFill>
              </a:rPr>
              <a:t>DMD local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FF0000"/>
                </a:solidFill>
              </a:rPr>
              <a:t>Association régionale IHEDN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458761-BCB4-451B-853F-D1D8E4DC7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r="32979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39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08E2B9-C982-45B5-A956-45D02EEC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337858" cy="239871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Les cadets de la défense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0BCCEF-E820-4154-AAED-F7F0E3559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486"/>
          <a:stretch/>
        </p:blipFill>
        <p:spPr>
          <a:xfrm>
            <a:off x="1" y="-20535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8CA300-646C-411B-98F2-1BAAF89B2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604" y="2886571"/>
            <a:ext cx="6775796" cy="4033520"/>
          </a:xfrm>
        </p:spPr>
        <p:txBody>
          <a:bodyPr anchor="ctr">
            <a:noAutofit/>
          </a:bodyPr>
          <a:lstStyle/>
          <a:p>
            <a:r>
              <a:rPr lang="fr-FR" sz="1800" dirty="0"/>
              <a:t>Il s’agit d’un dispositif du </a:t>
            </a:r>
            <a:r>
              <a:rPr lang="fr-FR" sz="1800" u="sng" dirty="0"/>
              <a:t>ministère des armées</a:t>
            </a:r>
            <a:r>
              <a:rPr lang="fr-FR" sz="1800" dirty="0"/>
              <a:t>, en partenariat avec le ministère de l’éducation nationale</a:t>
            </a:r>
            <a:endParaRPr lang="fr-FR" sz="1800" u="sng" dirty="0"/>
          </a:p>
          <a:p>
            <a:r>
              <a:rPr lang="fr-FR" sz="1800" dirty="0"/>
              <a:t>Le centre cadet est implanté dans une unité militaire</a:t>
            </a:r>
          </a:p>
          <a:p>
            <a:r>
              <a:rPr lang="fr-FR" sz="1800" dirty="0"/>
              <a:t>Le dispositif rassemble des jeunes volontaires entre 14 et 16 ans</a:t>
            </a:r>
          </a:p>
          <a:p>
            <a:r>
              <a:rPr lang="fr-FR" sz="1800" dirty="0"/>
              <a:t>La formation se réalise tout au long de l’année, elle est encadrée par des militaires d’active et de réserve et par des enseignants volontaires</a:t>
            </a:r>
          </a:p>
          <a:p>
            <a:r>
              <a:rPr lang="fr-FR" sz="1800" dirty="0"/>
              <a:t>Les activités sont ludiques, sportives, citoyennes, mémorielles et militaires (ordre serré)</a:t>
            </a:r>
          </a:p>
          <a:p>
            <a:endParaRPr lang="fr-FR" sz="1800" dirty="0"/>
          </a:p>
          <a:p>
            <a:r>
              <a:rPr lang="fr-FR" sz="1800" u="sng" dirty="0">
                <a:solidFill>
                  <a:srgbClr val="FF0000"/>
                </a:solidFill>
              </a:rPr>
              <a:t>Autorité à contacter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>
                <a:solidFill>
                  <a:srgbClr val="FF0000"/>
                </a:solidFill>
              </a:rPr>
              <a:t>DMD ou l’unité militaire locale</a:t>
            </a:r>
          </a:p>
        </p:txBody>
      </p:sp>
    </p:spTree>
    <p:extLst>
      <p:ext uri="{BB962C8B-B14F-4D97-AF65-F5344CB8AC3E}">
        <p14:creationId xmlns:p14="http://schemas.microsoft.com/office/powerpoint/2010/main" val="6260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41A7F9-0DDB-4E3C-BF01-F7A18F21C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23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5DFA7B-C828-46CA-8792-07C1ABF8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858" y="0"/>
            <a:ext cx="4140014" cy="1330839"/>
          </a:xfrm>
        </p:spPr>
        <p:txBody>
          <a:bodyPr>
            <a:normAutofit/>
          </a:bodyPr>
          <a:lstStyle/>
          <a:p>
            <a:r>
              <a:rPr lang="fr-FR" dirty="0"/>
              <a:t>Les CDSG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66CBE4-7C25-4681-A458-DD38553D9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7" r="2272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03B58F-E93F-49EE-BF03-F515365F4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985" y="1330839"/>
            <a:ext cx="4719135" cy="5527160"/>
          </a:xfrm>
        </p:spPr>
        <p:txBody>
          <a:bodyPr>
            <a:normAutofit/>
          </a:bodyPr>
          <a:lstStyle/>
          <a:p>
            <a:r>
              <a:rPr lang="fr-FR" sz="2000" dirty="0"/>
              <a:t>Dispositif relevant du </a:t>
            </a:r>
            <a:r>
              <a:rPr lang="fr-FR" sz="2000" u="sng" dirty="0"/>
              <a:t>ministère de l’éducation nationale</a:t>
            </a:r>
            <a:r>
              <a:rPr lang="fr-FR" sz="2000" dirty="0"/>
              <a:t>, soutenu par le ministère des armées</a:t>
            </a:r>
          </a:p>
          <a:p>
            <a:r>
              <a:rPr lang="fr-FR" sz="2000" dirty="0"/>
              <a:t>Projet pédagogique d’une classe d’un établissement scolaire</a:t>
            </a:r>
          </a:p>
          <a:p>
            <a:r>
              <a:rPr lang="fr-FR" sz="2000" dirty="0"/>
              <a:t>Partenariat entre l’établissement scolaire et l’unité militaire marraine</a:t>
            </a:r>
          </a:p>
          <a:p>
            <a:r>
              <a:rPr lang="fr-FR" sz="2000" dirty="0"/>
              <a:t>Ce dispositif renforce le lien armée-jeunesse</a:t>
            </a:r>
          </a:p>
          <a:p>
            <a:r>
              <a:rPr lang="fr-FR" sz="2000" dirty="0"/>
              <a:t>L’enseignement mémoriel, le sport ainsi que l’histoire régimentaire ont une place prépondérante</a:t>
            </a:r>
          </a:p>
          <a:p>
            <a:endParaRPr lang="fr-FR" sz="2000" dirty="0"/>
          </a:p>
          <a:p>
            <a:r>
              <a:rPr lang="fr-FR" sz="2000" u="sng" dirty="0">
                <a:solidFill>
                  <a:srgbClr val="FF0000"/>
                </a:solidFill>
              </a:rPr>
              <a:t>Autorités responsables à contacter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FF0000"/>
                </a:solidFill>
              </a:rPr>
              <a:t>DMD local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FF0000"/>
                </a:solidFill>
              </a:rPr>
              <a:t>Recteur ou DASEN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9747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CFB631-AB1F-4035-8571-2CBAC2240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6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eut être une image de une personne ou plus, personnes debout et plein air">
            <a:extLst>
              <a:ext uri="{FF2B5EF4-FFF2-40B4-BE49-F238E27FC236}">
                <a16:creationId xmlns:a16="http://schemas.microsoft.com/office/drawing/2014/main" id="{3786EE0E-ABE3-487D-9CFC-F28A8FA1C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ED3C64-8ACE-41DA-8763-5DD13BE1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09" y="0"/>
            <a:ext cx="3822189" cy="579755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Le SNU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AD8C24-0B06-4C60-8053-8F2E9F89D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737870"/>
            <a:ext cx="4544623" cy="5963284"/>
          </a:xfrm>
        </p:spPr>
        <p:txBody>
          <a:bodyPr>
            <a:normAutofit/>
          </a:bodyPr>
          <a:lstStyle/>
          <a:p>
            <a:r>
              <a:rPr lang="fr-FR" sz="1600" dirty="0"/>
              <a:t>Le Service national universel (SNU) est un dispositif mis ne place par le ministère de l’éducation nationale, de la jeunesse et des sports.</a:t>
            </a:r>
          </a:p>
          <a:p>
            <a:r>
              <a:rPr lang="fr-FR" sz="1600" dirty="0"/>
              <a:t>Ce SNU concerne des jeunes de 15/16 ans. Il a vocation à se généraliser en 2024 (800.000 jeunes)</a:t>
            </a:r>
          </a:p>
          <a:p>
            <a:r>
              <a:rPr lang="fr-FR" sz="1600" dirty="0"/>
              <a:t>3 phases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 Séjour de cohésion de 15 jours (sous forme d’internat)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Mission d’intérêt général de 84 heures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/>
              <a:t>Signature d’un engagement volontaire (option)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600" dirty="0"/>
          </a:p>
          <a:p>
            <a:r>
              <a:rPr lang="fr-FR" sz="1600" dirty="0"/>
              <a:t>La dimension mémorielle est importante lors de la phase 1 du SNU. Le monde combattant peut s’y engager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u="sng" dirty="0">
                <a:solidFill>
                  <a:srgbClr val="FF0000"/>
                </a:solidFill>
              </a:rPr>
              <a:t>Point de contact :</a:t>
            </a:r>
          </a:p>
          <a:p>
            <a:pPr marL="0" indent="0">
              <a:buNone/>
            </a:pPr>
            <a:r>
              <a:rPr lang="fr-FR" sz="1600" dirty="0">
                <a:solidFill>
                  <a:srgbClr val="FF0000"/>
                </a:solidFill>
              </a:rPr>
              <a:t>DRAJES (région académique) ou SDJES (service départemental académique)</a:t>
            </a:r>
          </a:p>
        </p:txBody>
      </p:sp>
    </p:spTree>
    <p:extLst>
      <p:ext uri="{BB962C8B-B14F-4D97-AF65-F5344CB8AC3E}">
        <p14:creationId xmlns:p14="http://schemas.microsoft.com/office/powerpoint/2010/main" val="12176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ED873D-0DF9-453A-95CB-2944532E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75" y="1032020"/>
            <a:ext cx="3986155" cy="1462261"/>
          </a:xfrm>
        </p:spPr>
        <p:txBody>
          <a:bodyPr anchor="b">
            <a:normAutofit/>
          </a:bodyPr>
          <a:lstStyle/>
          <a:p>
            <a:r>
              <a:rPr lang="fr-FR" sz="4000" dirty="0"/>
              <a:t>La présence de la FNAM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0D760E-744C-4A78-9191-28C9D90EE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01" r="1" b="14317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936D78-118A-45F8-B126-D1AB1D7F6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2762105"/>
            <a:ext cx="3986155" cy="3352653"/>
          </a:xfrm>
        </p:spPr>
        <p:txBody>
          <a:bodyPr>
            <a:normAutofit/>
          </a:bodyPr>
          <a:lstStyle/>
          <a:p>
            <a:r>
              <a:rPr lang="fr-FR" dirty="0"/>
              <a:t>Forum Ambition-Jeunesse de l’Armée de Terre</a:t>
            </a:r>
          </a:p>
          <a:p>
            <a:endParaRPr lang="fr-FR" dirty="0"/>
          </a:p>
          <a:p>
            <a:r>
              <a:rPr lang="fr-FR" dirty="0"/>
              <a:t>Membre d’un groupe de travail de la commission armées-jeunesse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4256E2-F2B2-43A5-A492-4D323A979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91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D04178-480E-424D-8512-1804143E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fr-FR" dirty="0"/>
              <a:t>La Commission mémoire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FFC8D8-F3F2-449E-A372-30E59DA1D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fr-FR" sz="2000" dirty="0"/>
              <a:t>Qui la compose ?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8666E8-FEF9-4572-9410-4092B14A4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29" y="35303"/>
            <a:ext cx="7520231" cy="67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AE3041-8EC3-4A81-8632-26DF712A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fr-FR" sz="6000">
                <a:solidFill>
                  <a:schemeClr val="accent5"/>
                </a:solidFill>
              </a:rPr>
              <a:t>Nous contacter</a:t>
            </a:r>
          </a:p>
        </p:txBody>
      </p:sp>
      <p:graphicFrame>
        <p:nvGraphicFramePr>
          <p:cNvPr id="19" name="Espace réservé du contenu 2">
            <a:extLst>
              <a:ext uri="{FF2B5EF4-FFF2-40B4-BE49-F238E27FC236}">
                <a16:creationId xmlns:a16="http://schemas.microsoft.com/office/drawing/2014/main" id="{C802463D-730D-4B27-A51E-9123D92BC4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569067"/>
              </p:ext>
            </p:extLst>
          </p:nvPr>
        </p:nvGraphicFramePr>
        <p:xfrm>
          <a:off x="4138168" y="698376"/>
          <a:ext cx="7942072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710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4B88D5B-8249-4776-AC4A-FA1C3F80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tx2"/>
                </a:solidFill>
              </a:rPr>
              <a:t>Actions historiques et nouvelles orientations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821BFC-DFC7-4AA0-8156-A5660D95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847" y="342113"/>
            <a:ext cx="5221224" cy="62396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rgbClr val="00B0F0"/>
                </a:solidFill>
              </a:rPr>
              <a:t>Les actions historiques de la commission :</a:t>
            </a:r>
          </a:p>
          <a:p>
            <a:pPr marL="0" indent="0">
              <a:buNone/>
            </a:pPr>
            <a:endParaRPr lang="fr-FR" sz="1800" dirty="0">
              <a:solidFill>
                <a:srgbClr val="0070C0"/>
              </a:solidFill>
            </a:endParaRPr>
          </a:p>
          <a:p>
            <a:r>
              <a:rPr lang="fr-FR" sz="1800" dirty="0">
                <a:solidFill>
                  <a:schemeClr val="tx2"/>
                </a:solidFill>
              </a:rPr>
              <a:t>Subventions et soutien de projets mémoriels et pédagogiques de qualité</a:t>
            </a:r>
          </a:p>
          <a:p>
            <a:r>
              <a:rPr lang="fr-FR" sz="1800" dirty="0">
                <a:solidFill>
                  <a:schemeClr val="tx2"/>
                </a:solidFill>
              </a:rPr>
              <a:t>Prix de la mémoire et du civisme</a:t>
            </a:r>
          </a:p>
          <a:p>
            <a:r>
              <a:rPr lang="fr-FR" sz="1800" dirty="0">
                <a:solidFill>
                  <a:schemeClr val="tx2"/>
                </a:solidFill>
              </a:rPr>
              <a:t>Préservation et transmission de la mémoire</a:t>
            </a:r>
          </a:p>
          <a:p>
            <a:endParaRPr lang="fr-F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00B0F0"/>
                </a:solidFill>
              </a:rPr>
              <a:t>Les nouvelles orientations en direction de la jeunesse</a:t>
            </a:r>
          </a:p>
          <a:p>
            <a:endParaRPr lang="fr-FR" sz="1800" dirty="0">
              <a:solidFill>
                <a:srgbClr val="00B0F0"/>
              </a:solidFill>
            </a:endParaRPr>
          </a:p>
          <a:p>
            <a:r>
              <a:rPr lang="fr-FR" sz="1800" dirty="0"/>
              <a:t>Les Rallyes citoyens</a:t>
            </a:r>
          </a:p>
          <a:p>
            <a:r>
              <a:rPr lang="fr-FR" sz="1800" dirty="0"/>
              <a:t>Les Cadets de la défense</a:t>
            </a:r>
          </a:p>
          <a:p>
            <a:r>
              <a:rPr lang="fr-FR" sz="1800" dirty="0"/>
              <a:t>Les classes de défense et de sécurité globale (CDSG)</a:t>
            </a:r>
          </a:p>
          <a:p>
            <a:r>
              <a:rPr lang="fr-FR" sz="1800" dirty="0"/>
              <a:t>Le service national universel (SNU)</a:t>
            </a:r>
          </a:p>
          <a:p>
            <a:endParaRPr lang="fr-FR" sz="1800" dirty="0"/>
          </a:p>
          <a:p>
            <a:pPr marL="0" indent="0">
              <a:buNone/>
            </a:pPr>
            <a:r>
              <a:rPr lang="fr-FR" sz="1800" dirty="0">
                <a:solidFill>
                  <a:srgbClr val="00B0F0"/>
                </a:solidFill>
              </a:rPr>
              <a:t>La mise en place de partenariats</a:t>
            </a:r>
          </a:p>
        </p:txBody>
      </p:sp>
    </p:spTree>
    <p:extLst>
      <p:ext uri="{BB962C8B-B14F-4D97-AF65-F5344CB8AC3E}">
        <p14:creationId xmlns:p14="http://schemas.microsoft.com/office/powerpoint/2010/main" val="40500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559816-A0E2-4E10-BF4B-D4AE853D7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5" r="1841" b="-1"/>
          <a:stretch/>
        </p:blipFill>
        <p:spPr>
          <a:xfrm>
            <a:off x="-12964" y="14819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3F4328-9384-4A01-82AB-5270A0F6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28" y="1193536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Les actions historiques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7702A7-4E6F-4281-BD3E-3FD48C13B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0" y="2731651"/>
            <a:ext cx="4593021" cy="5621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Le prix de la mémoire et du civisme</a:t>
            </a:r>
          </a:p>
          <a:p>
            <a:pPr marL="0" indent="0">
              <a:buNone/>
            </a:pPr>
            <a:endParaRPr lang="fr-FR" sz="1500" dirty="0"/>
          </a:p>
          <a:p>
            <a:r>
              <a:rPr lang="fr-FR" sz="1800" dirty="0"/>
              <a:t>28 ans d’existence</a:t>
            </a:r>
          </a:p>
          <a:p>
            <a:r>
              <a:rPr lang="fr-FR" sz="1800" dirty="0"/>
              <a:t>Il représente le plus gros budget de la commission : 300.000 euros, environ</a:t>
            </a:r>
          </a:p>
          <a:p>
            <a:r>
              <a:rPr lang="fr-FR" sz="1800" dirty="0"/>
              <a:t>Environ 219 établissements scolaires du 1</a:t>
            </a:r>
            <a:r>
              <a:rPr lang="fr-FR" sz="1800" baseline="30000" dirty="0"/>
              <a:t>er</a:t>
            </a:r>
            <a:r>
              <a:rPr lang="fr-FR" sz="1800" dirty="0"/>
              <a:t> et 2</a:t>
            </a:r>
            <a:r>
              <a:rPr lang="fr-FR" sz="1800" baseline="30000" dirty="0"/>
              <a:t>nd</a:t>
            </a:r>
            <a:r>
              <a:rPr lang="fr-FR" sz="1800" dirty="0"/>
              <a:t> degré aidés pour leur voyage mémoriel</a:t>
            </a:r>
          </a:p>
          <a:p>
            <a:r>
              <a:rPr lang="fr-FR" sz="1800" dirty="0"/>
              <a:t>Remise annuelle de prix aux lauréats nationaux dans les salons de l’hôtel de ville de Paris</a:t>
            </a:r>
          </a:p>
          <a:p>
            <a:r>
              <a:rPr lang="fr-FR" sz="1800" u="sng" dirty="0"/>
              <a:t>Action pilotée par le pôle mémoire</a:t>
            </a:r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1630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96FC40E-3C63-401B-A3D2-7FF426C1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72" y="101601"/>
            <a:ext cx="8471408" cy="1454051"/>
          </a:xfrm>
        </p:spPr>
        <p:txBody>
          <a:bodyPr>
            <a:normAutofit/>
          </a:bodyPr>
          <a:lstStyle/>
          <a:p>
            <a:r>
              <a:rPr lang="fr-FR" sz="3300" dirty="0">
                <a:solidFill>
                  <a:srgbClr val="00B0F0"/>
                </a:solidFill>
              </a:rPr>
              <a:t>Soutien aux projets mémoriels et pédagogiques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94D8F4-A27E-4797-8294-F61D6AF5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72" y="1114426"/>
            <a:ext cx="5478653" cy="56419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Exemple d’un soutien : « Le Grand Charles »</a:t>
            </a:r>
          </a:p>
          <a:p>
            <a:pPr marL="0" indent="0">
              <a:buNone/>
            </a:pPr>
            <a:endParaRPr lang="fr-FR" sz="1800" dirty="0">
              <a:solidFill>
                <a:schemeClr val="tx2"/>
              </a:solidFill>
            </a:endParaRPr>
          </a:p>
          <a:p>
            <a:r>
              <a:rPr lang="fr-FR" sz="1800" dirty="0">
                <a:solidFill>
                  <a:schemeClr val="tx2"/>
                </a:solidFill>
              </a:rPr>
              <a:t>Partenariat avec la Mairie de Paris et la ligue de l’enseignement ; d’autres partenaires institutionnels : Naval Group, CESM, Académie de Paris.</a:t>
            </a:r>
          </a:p>
          <a:p>
            <a:r>
              <a:rPr lang="fr-FR" sz="1800" dirty="0">
                <a:solidFill>
                  <a:schemeClr val="tx2"/>
                </a:solidFill>
              </a:rPr>
              <a:t>Tous les élèves parisiens de CM2 sont concernés (soit 12.000 jeunes)</a:t>
            </a:r>
          </a:p>
          <a:p>
            <a:r>
              <a:rPr lang="fr-FR" sz="1800" dirty="0">
                <a:solidFill>
                  <a:schemeClr val="tx2"/>
                </a:solidFill>
              </a:rPr>
              <a:t>Les élèves de CM2 travailleront sur un Kit pédagogique composé d’un roman dont les enfants seront les héros en enquêtant sur le porte-avions à l’aide d’une maquette papier ( qu’ils fabriqueront) et d’un petit journal. </a:t>
            </a:r>
          </a:p>
          <a:p>
            <a:r>
              <a:rPr lang="fr-FR" altLang="fr-FR" sz="1800" dirty="0">
                <a:solidFill>
                  <a:schemeClr val="tx2"/>
                </a:solidFill>
              </a:rPr>
              <a:t>Le lancement de cette opération aura lieu le 9 octobre 2021 à la mairie de Paris (date anniversaire du parrainage du porte-avions avec la ville de Paris).</a:t>
            </a:r>
          </a:p>
          <a:p>
            <a:pPr marL="0" indent="0">
              <a:buNone/>
            </a:pPr>
            <a:endParaRPr lang="fr-FR" altLang="fr-F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altLang="fr-FR" sz="1800" dirty="0">
                <a:solidFill>
                  <a:schemeClr val="tx2"/>
                </a:solidFill>
              </a:rPr>
              <a:t> Deux classes de CM 2  seront présentes et se verront offrir une visite du porte-avions en décembre, la FNAM en tant que partenaire les accompagnera.</a:t>
            </a:r>
          </a:p>
          <a:p>
            <a:endParaRPr lang="fr-FR" sz="1800" dirty="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783EBA7-6BB9-486D-8BAB-4E4F12764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687" y="3308070"/>
            <a:ext cx="5447008" cy="8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925A7A-A608-4314-995A-CBCEE9A45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5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84B0A5E-FA1C-4482-8E8B-736B856E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chemeClr val="tx2"/>
                </a:solidFill>
              </a:rPr>
              <a:t>Les nouveaux partenariats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F9D66E-79C2-4B09-9CBD-7F571EE1C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684" y="176241"/>
            <a:ext cx="6328016" cy="6306833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B0F0"/>
                </a:solidFill>
              </a:rPr>
              <a:t>La FNAM a signé de nombreux partenariats depuis 2020 </a:t>
            </a:r>
          </a:p>
          <a:p>
            <a:pPr marL="0" indent="0">
              <a:buNone/>
            </a:pPr>
            <a:endParaRPr lang="fr-FR" sz="1800" dirty="0">
              <a:solidFill>
                <a:srgbClr val="00B0F0"/>
              </a:solidFill>
            </a:endParaRPr>
          </a:p>
          <a:p>
            <a:r>
              <a:rPr lang="fr-FR" sz="1800" dirty="0"/>
              <a:t>Il s’agit de nous amarrer sur des dispositifs qui fonctionnent et qui ont fait leur preuve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Ces partenariats visent à faire connaitre l’action de la FNAM auprès d’institutions renommées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Ils visent à  :</a:t>
            </a: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400" dirty="0"/>
              <a:t> </a:t>
            </a:r>
            <a:r>
              <a:rPr lang="fr-FR" sz="1800" dirty="0"/>
              <a:t>donner une nouvelle dynamique et un nouveau rôle pour les anciens combattants dans la société d’aujourd’hui, surtout auprès des jeunes (transmission)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/>
              <a:t>Prendre de l’avance et « occuper le terrain » par rapport aux autres associations combattantes et mémorielles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/>
              <a:t>Donner du sens</a:t>
            </a:r>
          </a:p>
        </p:txBody>
      </p:sp>
    </p:spTree>
    <p:extLst>
      <p:ext uri="{BB962C8B-B14F-4D97-AF65-F5344CB8AC3E}">
        <p14:creationId xmlns:p14="http://schemas.microsoft.com/office/powerpoint/2010/main" val="31329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430F66-97F6-4A78-BDFB-C9D3BC6E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fr-FR"/>
              <a:t>Nos partenaires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B7A3EA-7CBF-4F03-9EED-D4E32E38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194102"/>
            <a:ext cx="4377113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L’Union-IHEDN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Partenariat signé en février 2020 entre </a:t>
            </a:r>
            <a:r>
              <a:rPr lang="fr-FR" sz="2000"/>
              <a:t>le Contre-amiral </a:t>
            </a:r>
            <a:r>
              <a:rPr lang="fr-FR" sz="2000" dirty="0"/>
              <a:t>Henri LACAILLE et M. Mario FAURE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La FNAM s’engage à soutenir en fonction de ses moyens quelques rallyes citoyens de qualité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589537-4D51-46F0-875F-2B80E1232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9" r="21574" b="-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1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1F39B-FC68-45CC-92A4-04EFA5F5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fr-FR" sz="2800" dirty="0"/>
              <a:t>La DPMA</a:t>
            </a:r>
            <a:br>
              <a:rPr lang="fr-FR" sz="2800" dirty="0"/>
            </a:br>
            <a:r>
              <a:rPr lang="fr-FR" sz="2800" dirty="0"/>
              <a:t>(Direction du patrimoine, de la mémoire et des archives), Ministère des armées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243512-CE0F-4BA5-BF61-447720F08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8" b="36538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27E697-8725-43BD-9FFC-6FFC529E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706688"/>
          </a:xfrm>
        </p:spPr>
        <p:txBody>
          <a:bodyPr anchor="ctr">
            <a:normAutofit/>
          </a:bodyPr>
          <a:lstStyle/>
          <a:p>
            <a:r>
              <a:rPr lang="fr-FR" sz="1800" dirty="0"/>
              <a:t>Partenariat signé en mai 2021 entre le Général RIDEAU et le CGA Sylvain MATTUCCI</a:t>
            </a:r>
          </a:p>
          <a:p>
            <a:pPr marL="0" indent="0">
              <a:buNone/>
            </a:pPr>
            <a:endParaRPr lang="fr-FR" sz="1800" dirty="0"/>
          </a:p>
          <a:p>
            <a:r>
              <a:rPr lang="fr-FR" sz="1800" dirty="0"/>
              <a:t>Ce partenariat vise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/>
              <a:t>à soutenir les appels à projets du bureau des actions pédagogiques et de l’information (BAPI) du ministère des armées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/>
              <a:t>Ce partenariat vise à  </a:t>
            </a:r>
            <a:r>
              <a:rPr lang="fr-FR" altLang="fr-FR" sz="1800" dirty="0"/>
              <a:t>dynamiser et à soutenir l’enseignement de défense auprès des scolaires</a:t>
            </a:r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4977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1065</Words>
  <Application>Microsoft Office PowerPoint</Application>
  <PresentationFormat>Grand écran</PresentationFormat>
  <Paragraphs>135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Thème Office</vt:lpstr>
      <vt:lpstr>Fédération nationale André Maginot</vt:lpstr>
      <vt:lpstr>La Commission mémoire</vt:lpstr>
      <vt:lpstr>Actions historiques et nouvelles orientations</vt:lpstr>
      <vt:lpstr>Les actions historiques</vt:lpstr>
      <vt:lpstr>Soutien aux projets mémoriels et pédagogiques</vt:lpstr>
      <vt:lpstr>Présentation PowerPoint</vt:lpstr>
      <vt:lpstr>Les nouveaux partenariats</vt:lpstr>
      <vt:lpstr>Nos partenaires </vt:lpstr>
      <vt:lpstr>La DPMA (Direction du patrimoine, de la mémoire et des archives), Ministère des armées</vt:lpstr>
      <vt:lpstr>La direction du service national et de la jeunesse (DSNJ), ministère des armées</vt:lpstr>
      <vt:lpstr>Ministère de l’éducation nationale, de la jeunesse et des sports</vt:lpstr>
      <vt:lpstr>Les nouvelles orientations dirigées vers la jeunesse</vt:lpstr>
      <vt:lpstr>Les Rallyes citoyens</vt:lpstr>
      <vt:lpstr>Les cadets de la défense</vt:lpstr>
      <vt:lpstr>Présentation PowerPoint</vt:lpstr>
      <vt:lpstr>Les CDSG</vt:lpstr>
      <vt:lpstr>Présentation PowerPoint</vt:lpstr>
      <vt:lpstr>Le SNU</vt:lpstr>
      <vt:lpstr>La présence de la FNAM</vt:lpstr>
      <vt:lpstr>Nous contacter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Fédération nationale André Maginot</dc:title>
  <dc:creator>Cyril CARNEVILLIERS</dc:creator>
  <cp:lastModifiedBy>Cyril CARNEVILLIERS</cp:lastModifiedBy>
  <cp:revision>9</cp:revision>
  <dcterms:created xsi:type="dcterms:W3CDTF">2021-08-25T08:38:03Z</dcterms:created>
  <dcterms:modified xsi:type="dcterms:W3CDTF">2021-08-30T09:53:15Z</dcterms:modified>
</cp:coreProperties>
</file>